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8"/>
  </p:notesMasterIdLst>
  <p:sldIdLst>
    <p:sldId id="257" r:id="rId2"/>
    <p:sldId id="291" r:id="rId3"/>
    <p:sldId id="258" r:id="rId4"/>
    <p:sldId id="259" r:id="rId5"/>
    <p:sldId id="285" r:id="rId6"/>
    <p:sldId id="260" r:id="rId7"/>
    <p:sldId id="263" r:id="rId8"/>
    <p:sldId id="288" r:id="rId9"/>
    <p:sldId id="264" r:id="rId10"/>
    <p:sldId id="286" r:id="rId11"/>
    <p:sldId id="287" r:id="rId12"/>
    <p:sldId id="268" r:id="rId13"/>
    <p:sldId id="272" r:id="rId14"/>
    <p:sldId id="269" r:id="rId15"/>
    <p:sldId id="289" r:id="rId16"/>
    <p:sldId id="29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BFE2F7-9CDF-49E5-9ACE-07C0971183D7}" type="datetimeFigureOut">
              <a:rPr lang="en-US" smtClean="0"/>
              <a:pPr/>
              <a:t>9/9/2014</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42D68F-F01B-4E19-9E91-7069AEF812C6}" type="slidenum">
              <a:rPr lang="en-IE" smtClean="0"/>
              <a:pPr/>
              <a:t>‹#›</a:t>
            </a:fld>
            <a:endParaRPr lang="en-I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C8BC6D02-667C-4D9E-952F-0C9E443CD290}" type="slidenum">
              <a:rPr lang="en-IE" smtClean="0"/>
              <a:pPr/>
              <a:t>4</a:t>
            </a:fld>
            <a:endParaRPr lang="en-I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BAEC780-4297-4C2D-B647-2D56A7113728}" type="datetimeFigureOut">
              <a:rPr lang="en-US" smtClean="0"/>
              <a:pPr/>
              <a:t>9/9/2014</a:t>
            </a:fld>
            <a:endParaRPr lang="en-IE"/>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I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F6D48CE-C505-430C-8027-D21F4CA244CA}" type="slidenum">
              <a:rPr lang="en-IE" smtClean="0"/>
              <a:pPr/>
              <a:t>‹#›</a:t>
            </a:fld>
            <a:endParaRPr lang="en-I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AEC780-4297-4C2D-B647-2D56A7113728}" type="datetimeFigureOut">
              <a:rPr lang="en-US" smtClean="0"/>
              <a:pPr/>
              <a:t>9/9/2014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F6D48CE-C505-430C-8027-D21F4CA244CA}" type="slidenum">
              <a:rPr lang="en-IE" smtClean="0"/>
              <a:pPr/>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AEC780-4297-4C2D-B647-2D56A7113728}" type="datetimeFigureOut">
              <a:rPr lang="en-US" smtClean="0"/>
              <a:pPr/>
              <a:t>9/9/2014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F6D48CE-C505-430C-8027-D21F4CA244CA}" type="slidenum">
              <a:rPr lang="en-IE" smtClean="0"/>
              <a:pPr/>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BAEC780-4297-4C2D-B647-2D56A7113728}" type="datetimeFigureOut">
              <a:rPr lang="en-US" smtClean="0"/>
              <a:pPr/>
              <a:t>9/9/2014</a:t>
            </a:fld>
            <a:endParaRPr lang="en-IE"/>
          </a:p>
        </p:txBody>
      </p:sp>
      <p:sp>
        <p:nvSpPr>
          <p:cNvPr id="9" name="Slide Number Placeholder 8"/>
          <p:cNvSpPr>
            <a:spLocks noGrp="1"/>
          </p:cNvSpPr>
          <p:nvPr>
            <p:ph type="sldNum" sz="quarter" idx="15"/>
          </p:nvPr>
        </p:nvSpPr>
        <p:spPr/>
        <p:txBody>
          <a:bodyPr rtlCol="0"/>
          <a:lstStyle/>
          <a:p>
            <a:fld id="{4F6D48CE-C505-430C-8027-D21F4CA244CA}" type="slidenum">
              <a:rPr lang="en-IE" smtClean="0"/>
              <a:pPr/>
              <a:t>‹#›</a:t>
            </a:fld>
            <a:endParaRPr lang="en-IE"/>
          </a:p>
        </p:txBody>
      </p:sp>
      <p:sp>
        <p:nvSpPr>
          <p:cNvPr id="10" name="Footer Placeholder 9"/>
          <p:cNvSpPr>
            <a:spLocks noGrp="1"/>
          </p:cNvSpPr>
          <p:nvPr>
            <p:ph type="ftr" sz="quarter" idx="16"/>
          </p:nvPr>
        </p:nvSpPr>
        <p:spPr/>
        <p:txBody>
          <a:bodyPr rtlCol="0"/>
          <a:lstStyle/>
          <a:p>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BAEC780-4297-4C2D-B647-2D56A7113728}" type="datetimeFigureOut">
              <a:rPr lang="en-US" smtClean="0"/>
              <a:pPr/>
              <a:t>9/9/2014</a:t>
            </a:fld>
            <a:endParaRPr lang="en-IE"/>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I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F6D48CE-C505-430C-8027-D21F4CA244CA}" type="slidenum">
              <a:rPr lang="en-IE" smtClean="0"/>
              <a:pPr/>
              <a:t>‹#›</a:t>
            </a:fld>
            <a:endParaRPr lang="en-I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BAEC780-4297-4C2D-B647-2D56A7113728}" type="datetimeFigureOut">
              <a:rPr lang="en-US" smtClean="0"/>
              <a:pPr/>
              <a:t>9/9/2014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F6D48CE-C505-430C-8027-D21F4CA244CA}" type="slidenum">
              <a:rPr lang="en-IE" smtClean="0"/>
              <a:pPr/>
              <a:t>‹#›</a:t>
            </a:fld>
            <a:endParaRPr lang="en-IE"/>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BAEC780-4297-4C2D-B647-2D56A7113728}" type="datetimeFigureOut">
              <a:rPr lang="en-US" smtClean="0"/>
              <a:pPr/>
              <a:t>9/9/2014</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4F6D48CE-C505-430C-8027-D21F4CA244CA}" type="slidenum">
              <a:rPr lang="en-IE" smtClean="0"/>
              <a:pPr/>
              <a:t>‹#›</a:t>
            </a:fld>
            <a:endParaRPr lang="en-IE"/>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BAEC780-4297-4C2D-B647-2D56A7113728}" type="datetimeFigureOut">
              <a:rPr lang="en-US" smtClean="0"/>
              <a:pPr/>
              <a:t>9/9/2014</a:t>
            </a:fld>
            <a:endParaRPr lang="en-IE"/>
          </a:p>
        </p:txBody>
      </p:sp>
      <p:sp>
        <p:nvSpPr>
          <p:cNvPr id="7" name="Slide Number Placeholder 6"/>
          <p:cNvSpPr>
            <a:spLocks noGrp="1"/>
          </p:cNvSpPr>
          <p:nvPr>
            <p:ph type="sldNum" sz="quarter" idx="11"/>
          </p:nvPr>
        </p:nvSpPr>
        <p:spPr/>
        <p:txBody>
          <a:bodyPr rtlCol="0"/>
          <a:lstStyle/>
          <a:p>
            <a:fld id="{4F6D48CE-C505-430C-8027-D21F4CA244CA}" type="slidenum">
              <a:rPr lang="en-IE" smtClean="0"/>
              <a:pPr/>
              <a:t>‹#›</a:t>
            </a:fld>
            <a:endParaRPr lang="en-IE"/>
          </a:p>
        </p:txBody>
      </p:sp>
      <p:sp>
        <p:nvSpPr>
          <p:cNvPr id="8" name="Footer Placeholder 7"/>
          <p:cNvSpPr>
            <a:spLocks noGrp="1"/>
          </p:cNvSpPr>
          <p:nvPr>
            <p:ph type="ftr" sz="quarter" idx="12"/>
          </p:nvPr>
        </p:nvSpPr>
        <p:spPr/>
        <p:txBody>
          <a:bodyPr rtlCol="0"/>
          <a:lstStyle/>
          <a:p>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AEC780-4297-4C2D-B647-2D56A7113728}" type="datetimeFigureOut">
              <a:rPr lang="en-US" smtClean="0"/>
              <a:pPr/>
              <a:t>9/9/2014</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4F6D48CE-C505-430C-8027-D21F4CA244CA}" type="slidenum">
              <a:rPr lang="en-IE" smtClean="0"/>
              <a:pPr/>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BAEC780-4297-4C2D-B647-2D56A7113728}" type="datetimeFigureOut">
              <a:rPr lang="en-US" smtClean="0"/>
              <a:pPr/>
              <a:t>9/9/2014</a:t>
            </a:fld>
            <a:endParaRPr lang="en-IE"/>
          </a:p>
        </p:txBody>
      </p:sp>
      <p:sp>
        <p:nvSpPr>
          <p:cNvPr id="22" name="Slide Number Placeholder 21"/>
          <p:cNvSpPr>
            <a:spLocks noGrp="1"/>
          </p:cNvSpPr>
          <p:nvPr>
            <p:ph type="sldNum" sz="quarter" idx="15"/>
          </p:nvPr>
        </p:nvSpPr>
        <p:spPr/>
        <p:txBody>
          <a:bodyPr rtlCol="0"/>
          <a:lstStyle/>
          <a:p>
            <a:fld id="{4F6D48CE-C505-430C-8027-D21F4CA244CA}" type="slidenum">
              <a:rPr lang="en-IE" smtClean="0"/>
              <a:pPr/>
              <a:t>‹#›</a:t>
            </a:fld>
            <a:endParaRPr lang="en-IE"/>
          </a:p>
        </p:txBody>
      </p:sp>
      <p:sp>
        <p:nvSpPr>
          <p:cNvPr id="23" name="Footer Placeholder 22"/>
          <p:cNvSpPr>
            <a:spLocks noGrp="1"/>
          </p:cNvSpPr>
          <p:nvPr>
            <p:ph type="ftr" sz="quarter" idx="16"/>
          </p:nvPr>
        </p:nvSpPr>
        <p:spPr/>
        <p:txBody>
          <a:bodyPr rtlCol="0"/>
          <a:lstStyle/>
          <a:p>
            <a:endParaRPr lang="en-I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BAEC780-4297-4C2D-B647-2D56A7113728}" type="datetimeFigureOut">
              <a:rPr lang="en-US" smtClean="0"/>
              <a:pPr/>
              <a:t>9/9/2014</a:t>
            </a:fld>
            <a:endParaRPr lang="en-IE"/>
          </a:p>
        </p:txBody>
      </p:sp>
      <p:sp>
        <p:nvSpPr>
          <p:cNvPr id="18" name="Slide Number Placeholder 17"/>
          <p:cNvSpPr>
            <a:spLocks noGrp="1"/>
          </p:cNvSpPr>
          <p:nvPr>
            <p:ph type="sldNum" sz="quarter" idx="11"/>
          </p:nvPr>
        </p:nvSpPr>
        <p:spPr/>
        <p:txBody>
          <a:bodyPr rtlCol="0"/>
          <a:lstStyle/>
          <a:p>
            <a:fld id="{4F6D48CE-C505-430C-8027-D21F4CA244CA}" type="slidenum">
              <a:rPr lang="en-IE" smtClean="0"/>
              <a:pPr/>
              <a:t>‹#›</a:t>
            </a:fld>
            <a:endParaRPr lang="en-IE"/>
          </a:p>
        </p:txBody>
      </p:sp>
      <p:sp>
        <p:nvSpPr>
          <p:cNvPr id="21" name="Footer Placeholder 20"/>
          <p:cNvSpPr>
            <a:spLocks noGrp="1"/>
          </p:cNvSpPr>
          <p:nvPr>
            <p:ph type="ftr" sz="quarter" idx="12"/>
          </p:nvPr>
        </p:nvSpPr>
        <p:spPr/>
        <p:txBody>
          <a:bodyPr rtlCol="0"/>
          <a:lstStyle/>
          <a:p>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BAEC780-4297-4C2D-B647-2D56A7113728}" type="datetimeFigureOut">
              <a:rPr lang="en-US" smtClean="0"/>
              <a:pPr/>
              <a:t>9/9/2014</a:t>
            </a:fld>
            <a:endParaRPr lang="en-IE"/>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IE"/>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F6D48CE-C505-430C-8027-D21F4CA244CA}" type="slidenum">
              <a:rPr lang="en-IE" smtClean="0"/>
              <a:pPr/>
              <a:t>‹#›</a:t>
            </a:fld>
            <a:endParaRPr lang="en-IE"/>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outhtipperaryinfo.i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sz="quarter" idx="1"/>
          </p:nvPr>
        </p:nvSpPr>
        <p:spPr>
          <a:xfrm>
            <a:off x="457200" y="571480"/>
            <a:ext cx="8229600" cy="5554683"/>
          </a:xfrm>
        </p:spPr>
        <p:txBody>
          <a:bodyPr>
            <a:normAutofit/>
          </a:bodyPr>
          <a:lstStyle/>
          <a:p>
            <a:pPr algn="ctr">
              <a:buFont typeface="Wingdings" pitchFamily="2" charset="2"/>
              <a:buNone/>
            </a:pPr>
            <a:r>
              <a:rPr lang="en-IE" sz="2800" dirty="0"/>
              <a:t>	</a:t>
            </a:r>
            <a:endParaRPr lang="en-IE" sz="2800" dirty="0" smtClean="0"/>
          </a:p>
          <a:p>
            <a:pPr algn="ctr">
              <a:buNone/>
            </a:pPr>
            <a:r>
              <a:rPr lang="en-IE" b="1" dirty="0" smtClean="0"/>
              <a:t>The Role of Tipperary County Council in Economic Development</a:t>
            </a:r>
            <a:endParaRPr lang="en-US" b="1" dirty="0" smtClean="0"/>
          </a:p>
          <a:p>
            <a:pPr algn="ctr">
              <a:buFont typeface="Wingdings" pitchFamily="2" charset="2"/>
              <a:buNone/>
            </a:pPr>
            <a:endParaRPr lang="en-IE" sz="2800" dirty="0"/>
          </a:p>
          <a:p>
            <a:pPr algn="ctr">
              <a:buFont typeface="Wingdings" pitchFamily="2" charset="2"/>
              <a:buNone/>
            </a:pPr>
            <a:endParaRPr lang="en-IE" sz="2800" dirty="0" smtClean="0"/>
          </a:p>
          <a:p>
            <a:pPr>
              <a:buFont typeface="Wingdings" pitchFamily="2" charset="2"/>
              <a:buNone/>
            </a:pPr>
            <a:endParaRPr lang="en-IE" sz="2800" dirty="0"/>
          </a:p>
          <a:p>
            <a:pPr algn="ctr">
              <a:buFont typeface="Wingdings" pitchFamily="2" charset="2"/>
              <a:buNone/>
            </a:pPr>
            <a:r>
              <a:rPr lang="en-IE" sz="2800" dirty="0" smtClean="0"/>
              <a:t>September 2014</a:t>
            </a:r>
          </a:p>
          <a:p>
            <a:pPr algn="ctr">
              <a:buFont typeface="Wingdings" pitchFamily="2" charset="2"/>
              <a:buNone/>
            </a:pPr>
            <a:r>
              <a:rPr lang="en-IE" sz="2800" dirty="0" smtClean="0"/>
              <a:t>Sinead </a:t>
            </a:r>
            <a:r>
              <a:rPr lang="en-IE" sz="2800" dirty="0"/>
              <a:t>Carr Director of </a:t>
            </a:r>
            <a:r>
              <a:rPr lang="en-IE" sz="2800" dirty="0" smtClean="0"/>
              <a:t>Services</a:t>
            </a:r>
          </a:p>
          <a:p>
            <a:pPr algn="ctr">
              <a:buFont typeface="Wingdings" pitchFamily="2" charset="2"/>
              <a:buNone/>
            </a:pPr>
            <a:r>
              <a:rPr lang="en-IE" sz="2800" dirty="0" smtClean="0"/>
              <a:t>Tipperary County Council</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Linkage Initiatives</a:t>
            </a:r>
            <a:endParaRPr lang="en-IE" dirty="0"/>
          </a:p>
        </p:txBody>
      </p:sp>
      <p:sp>
        <p:nvSpPr>
          <p:cNvPr id="3" name="Content Placeholder 2"/>
          <p:cNvSpPr>
            <a:spLocks noGrp="1"/>
          </p:cNvSpPr>
          <p:nvPr>
            <p:ph sz="quarter" idx="1"/>
          </p:nvPr>
        </p:nvSpPr>
        <p:spPr>
          <a:xfrm>
            <a:off x="457200" y="1600200"/>
            <a:ext cx="8229600" cy="4829196"/>
          </a:xfrm>
        </p:spPr>
        <p:txBody>
          <a:bodyPr>
            <a:normAutofit/>
          </a:bodyPr>
          <a:lstStyle/>
          <a:p>
            <a:pPr>
              <a:lnSpc>
                <a:spcPct val="80000"/>
              </a:lnSpc>
            </a:pPr>
            <a:r>
              <a:rPr lang="en-IE" sz="2000" dirty="0" smtClean="0"/>
              <a:t>Linkage initiatives undertaken to date by the Council  would include </a:t>
            </a:r>
          </a:p>
          <a:p>
            <a:pPr lvl="2">
              <a:lnSpc>
                <a:spcPct val="80000"/>
              </a:lnSpc>
            </a:pPr>
            <a:r>
              <a:rPr lang="en-IE" sz="2000" dirty="0" smtClean="0"/>
              <a:t>Working with businesses individually to link them in with key available supports</a:t>
            </a:r>
          </a:p>
          <a:p>
            <a:pPr lvl="3">
              <a:lnSpc>
                <a:spcPct val="80000"/>
              </a:lnSpc>
            </a:pPr>
            <a:r>
              <a:rPr lang="en-IE" b="1" dirty="0" smtClean="0"/>
              <a:t>Linking</a:t>
            </a:r>
            <a:r>
              <a:rPr lang="en-IE" dirty="0" smtClean="0"/>
              <a:t> tenants in the business parks with the relevant economic and educational agencies (including 3</a:t>
            </a:r>
            <a:r>
              <a:rPr lang="en-IE" baseline="30000" dirty="0" smtClean="0"/>
              <a:t>rd</a:t>
            </a:r>
            <a:r>
              <a:rPr lang="en-IE" dirty="0" smtClean="0"/>
              <a:t> level) which has  initiated valuable initiatives for the businesses themselves  </a:t>
            </a:r>
          </a:p>
          <a:p>
            <a:pPr lvl="2">
              <a:lnSpc>
                <a:spcPct val="80000"/>
              </a:lnSpc>
            </a:pPr>
            <a:r>
              <a:rPr lang="en-IE" sz="2000" dirty="0" smtClean="0"/>
              <a:t>Working with businesses to raise their awareness of funding opportunities; grant opportunities and linkage opportunities  - particularly those who had not previously been service users of the CEB or EI supports </a:t>
            </a:r>
          </a:p>
          <a:p>
            <a:pPr lvl="2">
              <a:lnSpc>
                <a:spcPct val="80000"/>
              </a:lnSpc>
            </a:pPr>
            <a:r>
              <a:rPr lang="en-IE" sz="2000" dirty="0" smtClean="0"/>
              <a:t>Linking businesses in with non local support agencies such as  </a:t>
            </a:r>
            <a:r>
              <a:rPr lang="en-IE" sz="2000" dirty="0" err="1" smtClean="0"/>
              <a:t>Intertrade</a:t>
            </a:r>
            <a:r>
              <a:rPr lang="en-IE" sz="2000" dirty="0" smtClean="0"/>
              <a:t> Ireland’s Acumen Programme; “Going Global” EI grant; Feasibility studies through EI; FP7 funding support ; Innovation Vouchers ; SEI funding opportunities etc</a:t>
            </a:r>
          </a:p>
          <a:p>
            <a:pPr marL="800100" lvl="1" indent="-342900">
              <a:lnSpc>
                <a:spcPct val="80000"/>
              </a:lnSpc>
            </a:pPr>
            <a:r>
              <a:rPr lang="en-IE" sz="1800" dirty="0" smtClean="0"/>
              <a:t>Council has also contributed to and worked with the IDA; EI; LEO and others  in promoting entrepreneurship workshops and events (Innovate to Compete; Fresh Start; Unemployment Fair ; “Who To Talk To” Events etc)</a:t>
            </a:r>
            <a:endParaRPr lang="en-US" sz="1800" dirty="0" smtClean="0"/>
          </a:p>
          <a:p>
            <a:endParaRPr lang="en-IE"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Promotional Initiatives</a:t>
            </a:r>
            <a:endParaRPr lang="en-IE" dirty="0"/>
          </a:p>
        </p:txBody>
      </p:sp>
      <p:sp>
        <p:nvSpPr>
          <p:cNvPr id="3" name="Content Placeholder 2"/>
          <p:cNvSpPr>
            <a:spLocks noGrp="1"/>
          </p:cNvSpPr>
          <p:nvPr>
            <p:ph sz="quarter" idx="1"/>
          </p:nvPr>
        </p:nvSpPr>
        <p:spPr/>
        <p:txBody>
          <a:bodyPr>
            <a:normAutofit fontScale="92500" lnSpcReduction="10000"/>
          </a:bodyPr>
          <a:lstStyle/>
          <a:p>
            <a:pPr>
              <a:lnSpc>
                <a:spcPct val="90000"/>
              </a:lnSpc>
            </a:pPr>
            <a:r>
              <a:rPr lang="en-IE" sz="2000" dirty="0" smtClean="0"/>
              <a:t>The LA has and is working with business communities to undertake international, national and regional promotional initiatives as the opportunity arises. This includes </a:t>
            </a:r>
          </a:p>
          <a:p>
            <a:pPr lvl="1">
              <a:lnSpc>
                <a:spcPct val="90000"/>
              </a:lnSpc>
            </a:pPr>
            <a:r>
              <a:rPr lang="en-IE" sz="2000" dirty="0" smtClean="0"/>
              <a:t>Assist, support and part fund the organisation of cultural festivals/events </a:t>
            </a:r>
          </a:p>
          <a:p>
            <a:pPr lvl="1">
              <a:lnSpc>
                <a:spcPct val="90000"/>
              </a:lnSpc>
            </a:pPr>
            <a:r>
              <a:rPr lang="en-IE" sz="2000" dirty="0" smtClean="0"/>
              <a:t>in particular to link the retail trade with the softer supports of arts, heritage, sport and culture initiatives given their importance in attracting and sustaining employment initiatives/increasing footfall and spend; </a:t>
            </a:r>
          </a:p>
          <a:p>
            <a:pPr lvl="1">
              <a:lnSpc>
                <a:spcPct val="90000"/>
              </a:lnSpc>
            </a:pPr>
            <a:r>
              <a:rPr lang="en-IE" sz="2000" dirty="0" smtClean="0"/>
              <a:t>Develop a promotional video on an all county basis</a:t>
            </a:r>
          </a:p>
          <a:p>
            <a:pPr lvl="1">
              <a:lnSpc>
                <a:spcPct val="90000"/>
              </a:lnSpc>
            </a:pPr>
            <a:r>
              <a:rPr lang="en-IE" sz="2000" dirty="0" smtClean="0"/>
              <a:t>Celebrate and promote enterprise activity in Tipperary – A number of  rolling initiatives to be developed could include civic receptions to key business achievers; a number of high profile launches of a number of economic initiatives  ; positive coverage of the various economic achievements/events by the local and national media etc</a:t>
            </a:r>
          </a:p>
          <a:p>
            <a:pPr lvl="1">
              <a:lnSpc>
                <a:spcPct val="90000"/>
              </a:lnSpc>
            </a:pPr>
            <a:r>
              <a:rPr lang="en-IE" sz="2400" dirty="0" smtClean="0"/>
              <a:t>Intention – sell Tipperary as a positive,  proactive and enterprise friendly place to do business</a:t>
            </a:r>
          </a:p>
          <a:p>
            <a:pPr lvl="1">
              <a:lnSpc>
                <a:spcPct val="90000"/>
              </a:lnSpc>
            </a:pPr>
            <a:endParaRPr lang="en-IE" sz="2000" dirty="0" smtClean="0"/>
          </a:p>
          <a:p>
            <a:endParaRPr lang="en-IE"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4213" y="188913"/>
            <a:ext cx="8075612" cy="720725"/>
          </a:xfrm>
        </p:spPr>
        <p:txBody>
          <a:bodyPr/>
          <a:lstStyle/>
          <a:p>
            <a:r>
              <a:rPr lang="en-IE" sz="3600"/>
              <a:t>Information Initiatives</a:t>
            </a:r>
            <a:endParaRPr lang="en-US" sz="3600"/>
          </a:p>
        </p:txBody>
      </p:sp>
      <p:sp>
        <p:nvSpPr>
          <p:cNvPr id="34819" name="Rectangle 3"/>
          <p:cNvSpPr>
            <a:spLocks noGrp="1" noChangeArrowheads="1"/>
          </p:cNvSpPr>
          <p:nvPr>
            <p:ph sz="quarter" idx="1"/>
          </p:nvPr>
        </p:nvSpPr>
        <p:spPr>
          <a:xfrm>
            <a:off x="323850" y="981075"/>
            <a:ext cx="8496300" cy="5876925"/>
          </a:xfrm>
        </p:spPr>
        <p:txBody>
          <a:bodyPr>
            <a:normAutofit/>
          </a:bodyPr>
          <a:lstStyle/>
          <a:p>
            <a:pPr lvl="2"/>
            <a:r>
              <a:rPr lang="en-IE" sz="2000" dirty="0" smtClean="0"/>
              <a:t>A County Data Unit has been set up  -  appropriate statistical  information for any business  who requires county wide statistical information for the purpose of growing its business. </a:t>
            </a:r>
            <a:r>
              <a:rPr lang="en-IE" sz="2000" dirty="0" smtClean="0">
                <a:hlinkClick r:id="rId2"/>
              </a:rPr>
              <a:t>www.southtipperaryinfo.ie</a:t>
            </a:r>
            <a:endParaRPr lang="en-IE" sz="2000" dirty="0" smtClean="0"/>
          </a:p>
          <a:p>
            <a:pPr lvl="2"/>
            <a:r>
              <a:rPr lang="en-IE" sz="2000" dirty="0" smtClean="0"/>
              <a:t>Re- development of a Tipperary Business Information Website -information on the economic and entrepreneurial supports in Tipperary are available on line  - to be progressed</a:t>
            </a:r>
          </a:p>
          <a:p>
            <a:pPr lvl="2"/>
            <a:r>
              <a:rPr lang="en-IE" sz="2000" dirty="0" smtClean="0"/>
              <a:t>Support the development , sustainment and setting up of appropriate business networks in Tipperary– purpose is to provide an appropriate  networking platform for like minded businesses and to deliver supports to key sectors in a format that meets their needs </a:t>
            </a:r>
          </a:p>
          <a:p>
            <a:pPr lvl="2"/>
            <a:r>
              <a:rPr lang="en-IE" sz="2000" dirty="0" smtClean="0"/>
              <a:t>Through the business networks  -  disseminate information on the opportunities available in the export and procurement areas ; hold information sessions on demystifying the exporting  &amp; procurement process; identify the supports available and use the experience of businesses who have already successfully gone through the process to promote these opportunities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39750" y="277813"/>
            <a:ext cx="8147050" cy="579419"/>
          </a:xfrm>
        </p:spPr>
        <p:txBody>
          <a:bodyPr/>
          <a:lstStyle/>
          <a:p>
            <a:r>
              <a:rPr lang="en-IE" sz="3200" dirty="0" smtClean="0"/>
              <a:t>Other Initiatives</a:t>
            </a:r>
            <a:endParaRPr lang="en-US" sz="3200" dirty="0"/>
          </a:p>
        </p:txBody>
      </p:sp>
      <p:sp>
        <p:nvSpPr>
          <p:cNvPr id="38915" name="Rectangle 3"/>
          <p:cNvSpPr>
            <a:spLocks noGrp="1" noChangeArrowheads="1"/>
          </p:cNvSpPr>
          <p:nvPr>
            <p:ph sz="quarter" idx="1"/>
          </p:nvPr>
        </p:nvSpPr>
        <p:spPr>
          <a:xfrm>
            <a:off x="323850" y="981075"/>
            <a:ext cx="8569325" cy="5876925"/>
          </a:xfrm>
        </p:spPr>
        <p:txBody>
          <a:bodyPr>
            <a:normAutofit/>
          </a:bodyPr>
          <a:lstStyle/>
          <a:p>
            <a:pPr lvl="1">
              <a:lnSpc>
                <a:spcPct val="90000"/>
              </a:lnSpc>
            </a:pPr>
            <a:r>
              <a:rPr lang="en-IE" sz="2000" dirty="0"/>
              <a:t>Development of a specific </a:t>
            </a:r>
            <a:r>
              <a:rPr lang="en-IE" sz="2000" dirty="0" smtClean="0"/>
              <a:t>Integrated Retail Action Plan -  </a:t>
            </a:r>
            <a:r>
              <a:rPr lang="en-IE" sz="2000" dirty="0"/>
              <a:t>energise and support the retention and expansion of the retail sector </a:t>
            </a:r>
            <a:r>
              <a:rPr lang="en-IE" sz="2000" dirty="0" smtClean="0"/>
              <a:t>in the whole of Tipperary (</a:t>
            </a:r>
            <a:r>
              <a:rPr lang="en-IE" sz="1600" dirty="0"/>
              <a:t>Collaborative marketing programmes; supporting festivals/events, working with retail trade in </a:t>
            </a:r>
            <a:r>
              <a:rPr lang="en-IE" sz="1600" dirty="0" smtClean="0"/>
              <a:t>large and small </a:t>
            </a:r>
            <a:r>
              <a:rPr lang="en-IE" sz="1600" dirty="0"/>
              <a:t>towns to develop bundles of attractions; develop grant schemes for vacant </a:t>
            </a:r>
            <a:r>
              <a:rPr lang="en-IE" sz="1600" dirty="0" smtClean="0"/>
              <a:t>shops, promoting and supporting social media training, linking in with existing art/sporting festivals to leverage greater value for the retail sector etc</a:t>
            </a:r>
            <a:r>
              <a:rPr lang="en-IE" sz="2000" dirty="0" smtClean="0"/>
              <a:t>). </a:t>
            </a:r>
          </a:p>
          <a:p>
            <a:pPr lvl="1">
              <a:lnSpc>
                <a:spcPct val="90000"/>
              </a:lnSpc>
            </a:pPr>
            <a:r>
              <a:rPr lang="en-IE" sz="1800" dirty="0" smtClean="0"/>
              <a:t>Support the setting up of an all County Tourism  Company in conjunction with the  tourism trade in order to promote, develop and market tourism in Tipperary</a:t>
            </a:r>
          </a:p>
          <a:p>
            <a:pPr lvl="1">
              <a:lnSpc>
                <a:spcPct val="90000"/>
              </a:lnSpc>
            </a:pPr>
            <a:r>
              <a:rPr lang="en-IE" sz="1800" dirty="0" smtClean="0"/>
              <a:t>Develop the tourism infrastructural product in Tipperary </a:t>
            </a:r>
          </a:p>
          <a:p>
            <a:pPr lvl="1">
              <a:lnSpc>
                <a:spcPct val="90000"/>
              </a:lnSpc>
            </a:pPr>
            <a:r>
              <a:rPr lang="en-IE" sz="1800" dirty="0" smtClean="0"/>
              <a:t>To continue to work with the relevant agencies to attract significant employers to their county</a:t>
            </a:r>
          </a:p>
          <a:p>
            <a:pPr lvl="1">
              <a:lnSpc>
                <a:spcPct val="90000"/>
              </a:lnSpc>
            </a:pPr>
            <a:r>
              <a:rPr lang="en-IE" sz="1800" dirty="0" smtClean="0"/>
              <a:t>Act as the local link with the existing employers,  address their requirements and assist them to expand/win contracts for expansion &amp; attract employees where this is requested</a:t>
            </a:r>
          </a:p>
          <a:p>
            <a:pPr lvl="1">
              <a:lnSpc>
                <a:spcPct val="80000"/>
              </a:lnSpc>
            </a:pPr>
            <a:r>
              <a:rPr lang="en-IE" sz="1800" dirty="0" smtClean="0"/>
              <a:t>Act as the supportive link with businesses who are closing/downsizing - linking in with employees &amp; assessing their needs and opportunities; identifying skill sets; assisting with information supports; supporting and mentoring those who wished to start their own business. Always well received by both sides</a:t>
            </a:r>
            <a:endParaRPr lang="en-US" sz="1800" dirty="0" smtClean="0"/>
          </a:p>
          <a:p>
            <a:pPr lvl="1">
              <a:lnSpc>
                <a:spcPct val="90000"/>
              </a:lnSpc>
            </a:pPr>
            <a:endParaRPr lang="en-IE" sz="1800" dirty="0" smtClean="0"/>
          </a:p>
          <a:p>
            <a:pPr lvl="1">
              <a:lnSpc>
                <a:spcPct val="90000"/>
              </a:lnSpc>
            </a:pPr>
            <a:endParaRPr lang="en-IE" sz="1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IE" sz="3600" dirty="0" smtClean="0"/>
              <a:t>Conclusion</a:t>
            </a:r>
            <a:endParaRPr lang="en-US" sz="3600" dirty="0"/>
          </a:p>
        </p:txBody>
      </p:sp>
      <p:sp>
        <p:nvSpPr>
          <p:cNvPr id="35843" name="Rectangle 3"/>
          <p:cNvSpPr>
            <a:spLocks noGrp="1" noChangeArrowheads="1"/>
          </p:cNvSpPr>
          <p:nvPr>
            <p:ph sz="quarter" idx="1"/>
          </p:nvPr>
        </p:nvSpPr>
        <p:spPr>
          <a:xfrm>
            <a:off x="457200" y="1600200"/>
            <a:ext cx="8435975" cy="5257800"/>
          </a:xfrm>
        </p:spPr>
        <p:txBody>
          <a:bodyPr>
            <a:normAutofit fontScale="92500"/>
          </a:bodyPr>
          <a:lstStyle/>
          <a:p>
            <a:pPr>
              <a:lnSpc>
                <a:spcPct val="90000"/>
              </a:lnSpc>
            </a:pPr>
            <a:r>
              <a:rPr lang="en-IE" sz="2400" dirty="0" smtClean="0"/>
              <a:t>Tipperary County Council is </a:t>
            </a:r>
            <a:r>
              <a:rPr lang="en-IE" sz="2400" dirty="0"/>
              <a:t>acting as a </a:t>
            </a:r>
            <a:r>
              <a:rPr lang="en-IE" sz="2400" dirty="0" smtClean="0"/>
              <a:t>first stop </a:t>
            </a:r>
            <a:r>
              <a:rPr lang="en-IE" sz="2400" dirty="0"/>
              <a:t>shop for existing and potential </a:t>
            </a:r>
            <a:r>
              <a:rPr lang="en-IE" sz="2400" dirty="0" smtClean="0"/>
              <a:t>businesses and entrepreneurs </a:t>
            </a:r>
            <a:r>
              <a:rPr lang="en-IE" sz="2400" dirty="0"/>
              <a:t>(irrespective of size or type) in relation to the myriad of supports, </a:t>
            </a:r>
            <a:r>
              <a:rPr lang="en-IE" sz="2400" dirty="0" smtClean="0"/>
              <a:t>grants, </a:t>
            </a:r>
            <a:r>
              <a:rPr lang="en-IE" sz="2400" dirty="0"/>
              <a:t>and assistance that are available at both regional and local level from all economic support agencies</a:t>
            </a:r>
          </a:p>
          <a:p>
            <a:pPr>
              <a:lnSpc>
                <a:spcPct val="90000"/>
              </a:lnSpc>
            </a:pPr>
            <a:r>
              <a:rPr lang="en-IE" sz="2400" dirty="0" smtClean="0"/>
              <a:t>TCC intends to act </a:t>
            </a:r>
            <a:r>
              <a:rPr lang="en-IE" sz="2400" dirty="0"/>
              <a:t>as the local champion to ensure delivery of integrated supports between the enterprises of different scale and type</a:t>
            </a:r>
          </a:p>
          <a:p>
            <a:pPr>
              <a:lnSpc>
                <a:spcPct val="90000"/>
              </a:lnSpc>
            </a:pPr>
            <a:r>
              <a:rPr lang="en-IE" sz="2400" dirty="0" smtClean="0"/>
              <a:t>TCC will act </a:t>
            </a:r>
            <a:r>
              <a:rPr lang="en-IE" sz="2400" dirty="0"/>
              <a:t>as the central statistical hub for the County – analysing economic trends and indicators; </a:t>
            </a:r>
            <a:r>
              <a:rPr lang="en-IE" sz="2400" dirty="0" smtClean="0"/>
              <a:t>supplying </a:t>
            </a:r>
            <a:r>
              <a:rPr lang="en-IE" sz="2400" dirty="0"/>
              <a:t>information to support applications and attract inward investment</a:t>
            </a:r>
          </a:p>
          <a:p>
            <a:pPr>
              <a:lnSpc>
                <a:spcPct val="90000"/>
              </a:lnSpc>
            </a:pPr>
            <a:r>
              <a:rPr lang="en-IE" sz="2400" dirty="0" smtClean="0"/>
              <a:t>TCC  will provide </a:t>
            </a:r>
            <a:r>
              <a:rPr lang="en-IE" sz="2400" dirty="0"/>
              <a:t>a consultative mechanism to facilitate economic input to the drafting of </a:t>
            </a:r>
            <a:r>
              <a:rPr lang="en-IE" sz="2400" dirty="0" smtClean="0"/>
              <a:t>National </a:t>
            </a:r>
            <a:r>
              <a:rPr lang="en-IE" sz="2400" dirty="0"/>
              <a:t>Regional </a:t>
            </a:r>
            <a:r>
              <a:rPr lang="en-IE" sz="2400" dirty="0" smtClean="0"/>
              <a:t>County Economic Plans (and </a:t>
            </a:r>
            <a:r>
              <a:rPr lang="en-IE" sz="2400" dirty="0"/>
              <a:t>other </a:t>
            </a:r>
            <a:r>
              <a:rPr lang="en-IE" sz="2400" dirty="0" smtClean="0"/>
              <a:t>Plans) which will impact on the ability of the County to develop on an appropriate sustainable economic basis . </a:t>
            </a:r>
            <a:endParaRPr lang="en-IE" sz="2400" dirty="0"/>
          </a:p>
          <a:p>
            <a:pPr lvl="1">
              <a:lnSpc>
                <a:spcPct val="90000"/>
              </a:lnSpc>
            </a:pP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Conclusion</a:t>
            </a:r>
            <a:endParaRPr lang="en-IE" dirty="0"/>
          </a:p>
        </p:txBody>
      </p:sp>
      <p:sp>
        <p:nvSpPr>
          <p:cNvPr id="3" name="Content Placeholder 2"/>
          <p:cNvSpPr>
            <a:spLocks noGrp="1"/>
          </p:cNvSpPr>
          <p:nvPr>
            <p:ph sz="quarter" idx="1"/>
          </p:nvPr>
        </p:nvSpPr>
        <p:spPr/>
        <p:txBody>
          <a:bodyPr>
            <a:normAutofit lnSpcReduction="10000"/>
          </a:bodyPr>
          <a:lstStyle/>
          <a:p>
            <a:r>
              <a:rPr lang="en-IE" dirty="0" smtClean="0"/>
              <a:t>TCC is aware that central to the economic success of Tipperary is the sustainment, and growth of the indigenous SME sector in particular.</a:t>
            </a:r>
          </a:p>
          <a:p>
            <a:r>
              <a:rPr lang="en-IE" dirty="0" smtClean="0"/>
              <a:t>Tipperary County Council is committed to working with the business community to ensure that they are enabled and facilitated to develop to their maximum capacity and make their contribution to a vibrant and sustainable economic county unit.</a:t>
            </a:r>
          </a:p>
          <a:p>
            <a:r>
              <a:rPr lang="en-IE" dirty="0" smtClean="0"/>
              <a:t>We look forward to working with you over the next couple of decades and hope you will actively engage with us in ensuring we have the appropriate policies, supports and assistance available to meet your needs</a:t>
            </a:r>
            <a:endParaRPr lang="en-IE"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E"/>
          </a:p>
        </p:txBody>
      </p:sp>
      <p:sp>
        <p:nvSpPr>
          <p:cNvPr id="3" name="Content Placeholder 2"/>
          <p:cNvSpPr>
            <a:spLocks noGrp="1"/>
          </p:cNvSpPr>
          <p:nvPr>
            <p:ph sz="quarter" idx="1"/>
          </p:nvPr>
        </p:nvSpPr>
        <p:spPr/>
        <p:txBody>
          <a:bodyPr/>
          <a:lstStyle/>
          <a:p>
            <a:pPr algn="ctr">
              <a:buNone/>
            </a:pPr>
            <a:r>
              <a:rPr lang="en-IE" sz="6000" dirty="0" smtClean="0"/>
              <a:t>THANK YOU </a:t>
            </a:r>
          </a:p>
          <a:p>
            <a:pPr algn="ctr">
              <a:buNone/>
            </a:pPr>
            <a:endParaRPr lang="en-IE" dirty="0"/>
          </a:p>
          <a:p>
            <a:pPr algn="ctr">
              <a:buNone/>
            </a:pPr>
            <a:r>
              <a:rPr lang="en-IE" dirty="0" smtClean="0"/>
              <a:t>Sinéad Carr</a:t>
            </a:r>
          </a:p>
          <a:p>
            <a:pPr algn="ctr">
              <a:buNone/>
            </a:pPr>
            <a:r>
              <a:rPr lang="en-IE" dirty="0" smtClean="0"/>
              <a:t>Director of Services for Economic  &amp; Community Development</a:t>
            </a:r>
          </a:p>
          <a:p>
            <a:pPr algn="ctr">
              <a:buNone/>
            </a:pPr>
            <a:r>
              <a:rPr lang="en-IE" dirty="0" smtClean="0"/>
              <a:t>Tipperary County Council</a:t>
            </a:r>
            <a:endParaRPr lang="en-I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74638"/>
            <a:ext cx="8115328" cy="82528"/>
          </a:xfrm>
        </p:spPr>
        <p:txBody>
          <a:bodyPr>
            <a:normAutofit fontScale="90000"/>
          </a:bodyPr>
          <a:lstStyle/>
          <a:p>
            <a:endParaRPr lang="en-IE" dirty="0"/>
          </a:p>
        </p:txBody>
      </p:sp>
      <p:pic>
        <p:nvPicPr>
          <p:cNvPr id="4" name="Content Placeholder 3" descr="Tipperary New MD Map for Presentation.jpg"/>
          <p:cNvPicPr>
            <a:picLocks noGrp="1" noChangeAspect="1"/>
          </p:cNvPicPr>
          <p:nvPr>
            <p:ph sz="quarter" idx="1"/>
          </p:nvPr>
        </p:nvPicPr>
        <p:blipFill>
          <a:blip r:embed="rId2" cstate="print"/>
          <a:stretch>
            <a:fillRect/>
          </a:stretch>
        </p:blipFill>
        <p:spPr>
          <a:xfrm>
            <a:off x="1357290" y="142852"/>
            <a:ext cx="6072230" cy="6577850"/>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r>
              <a:rPr lang="en-IE" sz="3200"/>
              <a:t>The Role of Local Authorities in Economic Development and Job Creation</a:t>
            </a:r>
            <a:endParaRPr lang="en-US" sz="3200"/>
          </a:p>
        </p:txBody>
      </p:sp>
      <p:sp>
        <p:nvSpPr>
          <p:cNvPr id="21507" name="Rectangle 3"/>
          <p:cNvSpPr>
            <a:spLocks noGrp="1" noChangeArrowheads="1"/>
          </p:cNvSpPr>
          <p:nvPr>
            <p:ph sz="quarter" idx="1"/>
          </p:nvPr>
        </p:nvSpPr>
        <p:spPr>
          <a:xfrm>
            <a:off x="457200" y="1600200"/>
            <a:ext cx="8362950" cy="4997450"/>
          </a:xfrm>
        </p:spPr>
        <p:txBody>
          <a:bodyPr>
            <a:normAutofit/>
          </a:bodyPr>
          <a:lstStyle/>
          <a:p>
            <a:r>
              <a:rPr lang="en-IE" sz="2400" dirty="0"/>
              <a:t>LA’s have always been involved in economic development </a:t>
            </a:r>
          </a:p>
          <a:p>
            <a:r>
              <a:rPr lang="en-IE" sz="2400" dirty="0" smtClean="0"/>
              <a:t>Traditional understanding of role is in the area of provision of </a:t>
            </a:r>
          </a:p>
          <a:p>
            <a:pPr lvl="1"/>
            <a:r>
              <a:rPr lang="en-IE" sz="2000" dirty="0" smtClean="0"/>
              <a:t>Roads</a:t>
            </a:r>
          </a:p>
          <a:p>
            <a:pPr lvl="1"/>
            <a:r>
              <a:rPr lang="en-IE" sz="2000" dirty="0" smtClean="0"/>
              <a:t>Water</a:t>
            </a:r>
          </a:p>
          <a:p>
            <a:pPr lvl="1"/>
            <a:r>
              <a:rPr lang="en-IE" sz="2000" dirty="0" smtClean="0"/>
              <a:t>Land zoning (Development Plan)</a:t>
            </a:r>
          </a:p>
          <a:p>
            <a:pPr lvl="1"/>
            <a:r>
              <a:rPr lang="en-IE" sz="2000" dirty="0" smtClean="0"/>
              <a:t>Streetscape improvement and cleaning</a:t>
            </a:r>
          </a:p>
          <a:p>
            <a:pPr lvl="1"/>
            <a:r>
              <a:rPr lang="en-IE" sz="2000" dirty="0" smtClean="0"/>
              <a:t>Use of derelict sites to develop town centre initiatives (urban renewal areas, village enhancement areas etc)</a:t>
            </a:r>
          </a:p>
          <a:p>
            <a:pPr lvl="1"/>
            <a:r>
              <a:rPr lang="en-IE" sz="2000" dirty="0" smtClean="0"/>
              <a:t>Strategic land bank purchase</a:t>
            </a:r>
          </a:p>
          <a:p>
            <a:pPr marL="342900" lvl="2" indent="-342900"/>
            <a:r>
              <a:rPr lang="en-IE" sz="2000" dirty="0" smtClean="0"/>
              <a:t> “Traditional focus” is an important and critical platform for laying a sustainable and robust basis upon which the broader economy can grow and develop</a:t>
            </a:r>
          </a:p>
          <a:p>
            <a:pPr marL="800100" lvl="3" indent="-342900"/>
            <a:r>
              <a:rPr lang="en-IE" sz="1200" dirty="0" smtClean="0"/>
              <a:t>Critical to the effectiveness of other enterprise support agencies</a:t>
            </a:r>
          </a:p>
          <a:p>
            <a:pPr marL="800100" lvl="3" indent="-342900"/>
            <a:endParaRPr lang="en-IE" sz="1200" dirty="0" smtClean="0"/>
          </a:p>
          <a:p>
            <a:endParaRPr lang="en-IE"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42852"/>
            <a:ext cx="8229600" cy="1143008"/>
          </a:xfrm>
        </p:spPr>
        <p:txBody>
          <a:bodyPr>
            <a:normAutofit/>
          </a:bodyPr>
          <a:lstStyle/>
          <a:p>
            <a:r>
              <a:rPr lang="en-IE" sz="3200" dirty="0"/>
              <a:t>The Role of Local Authorities in Economic Development and Job Creation</a:t>
            </a:r>
            <a:endParaRPr lang="en-US" sz="3200" dirty="0"/>
          </a:p>
        </p:txBody>
      </p:sp>
      <p:sp>
        <p:nvSpPr>
          <p:cNvPr id="23555" name="Rectangle 3"/>
          <p:cNvSpPr>
            <a:spLocks noGrp="1" noChangeArrowheads="1"/>
          </p:cNvSpPr>
          <p:nvPr>
            <p:ph sz="quarter" idx="1"/>
          </p:nvPr>
        </p:nvSpPr>
        <p:spPr>
          <a:xfrm>
            <a:off x="457200" y="1500174"/>
            <a:ext cx="8229600" cy="5572164"/>
          </a:xfrm>
        </p:spPr>
        <p:txBody>
          <a:bodyPr/>
          <a:lstStyle/>
          <a:p>
            <a:pPr>
              <a:lnSpc>
                <a:spcPct val="90000"/>
              </a:lnSpc>
            </a:pPr>
            <a:r>
              <a:rPr lang="en-IE" sz="2800" dirty="0" smtClean="0"/>
              <a:t>Purpose of today is to </a:t>
            </a:r>
          </a:p>
          <a:p>
            <a:pPr>
              <a:lnSpc>
                <a:spcPct val="90000"/>
              </a:lnSpc>
            </a:pPr>
            <a:r>
              <a:rPr lang="en-IE" sz="2800" dirty="0" smtClean="0"/>
              <a:t>Explain the broadened role of LAs and the structural changes</a:t>
            </a:r>
          </a:p>
          <a:p>
            <a:pPr lvl="1">
              <a:lnSpc>
                <a:spcPct val="90000"/>
              </a:lnSpc>
            </a:pPr>
            <a:r>
              <a:rPr lang="en-IE" sz="2400" dirty="0" smtClean="0"/>
              <a:t>LA’s are now the key link between the business communities, the variety of economic agencies and the service receivers at local level.</a:t>
            </a:r>
          </a:p>
          <a:p>
            <a:pPr>
              <a:lnSpc>
                <a:spcPct val="90000"/>
              </a:lnSpc>
            </a:pPr>
            <a:r>
              <a:rPr lang="en-IE" sz="2800" dirty="0" smtClean="0"/>
              <a:t>Outline the areas that may be of benefit to you in supporting your business to grow</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Additional Areas – Structural Change</a:t>
            </a:r>
            <a:endParaRPr lang="en-IE" dirty="0"/>
          </a:p>
        </p:txBody>
      </p:sp>
      <p:sp>
        <p:nvSpPr>
          <p:cNvPr id="3" name="Content Placeholder 2"/>
          <p:cNvSpPr>
            <a:spLocks noGrp="1"/>
          </p:cNvSpPr>
          <p:nvPr>
            <p:ph sz="quarter" idx="1"/>
          </p:nvPr>
        </p:nvSpPr>
        <p:spPr>
          <a:xfrm>
            <a:off x="457200" y="1600200"/>
            <a:ext cx="8229600" cy="4900634"/>
          </a:xfrm>
        </p:spPr>
        <p:txBody>
          <a:bodyPr>
            <a:normAutofit fontScale="85000" lnSpcReduction="10000"/>
          </a:bodyPr>
          <a:lstStyle/>
          <a:p>
            <a:r>
              <a:rPr lang="en-IE" dirty="0" smtClean="0"/>
              <a:t>Strategic Policy Committee for Local Authorities</a:t>
            </a:r>
          </a:p>
          <a:p>
            <a:pPr lvl="1"/>
            <a:r>
              <a:rPr lang="en-IE" dirty="0" smtClean="0"/>
              <a:t>Deliver economic policy for the entire county and have input from key economic agencies and businesses</a:t>
            </a:r>
          </a:p>
          <a:p>
            <a:r>
              <a:rPr lang="en-IE" dirty="0" smtClean="0"/>
              <a:t>Integration of the County Enterprise Board into the Local Authority to provide a First Stop Shop – Local Enterprise Office (LEO)</a:t>
            </a:r>
          </a:p>
          <a:p>
            <a:pPr lvl="1"/>
            <a:r>
              <a:rPr lang="en-IE" dirty="0" smtClean="0"/>
              <a:t>Will be contact point for business start up funds and expansion funds, supports, training, marketing, planning, rates advice, licences and regulations</a:t>
            </a:r>
          </a:p>
          <a:p>
            <a:r>
              <a:rPr lang="en-IE" dirty="0" smtClean="0"/>
              <a:t>Alignment of the Local Development Companies with Local Authorities in order to reduce duplication and ensure maximum value to the client</a:t>
            </a:r>
          </a:p>
          <a:p>
            <a:pPr marL="742950" lvl="2" indent="-342900"/>
            <a:r>
              <a:rPr lang="en-IE" dirty="0" smtClean="0"/>
              <a:t>Business grants and feasibility supports to rural enterprises not covered by the LEO</a:t>
            </a:r>
          </a:p>
          <a:p>
            <a:r>
              <a:rPr lang="en-IE" dirty="0" smtClean="0"/>
              <a:t>The Council now supports </a:t>
            </a:r>
            <a:r>
              <a:rPr lang="en-IE" b="1" dirty="0" smtClean="0"/>
              <a:t>economic development officers </a:t>
            </a:r>
            <a:r>
              <a:rPr lang="en-IE" dirty="0" smtClean="0"/>
              <a:t>to assist in rolling out economic initiatives, developing appropriate policies and working closely with businesses to assist them in their area of activity – not just confined to old CEB type activity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r>
              <a:rPr lang="en-IE" sz="3200" dirty="0" smtClean="0"/>
              <a:t>Why the Structural Changes?</a:t>
            </a:r>
            <a:endParaRPr lang="en-US" sz="3200" dirty="0"/>
          </a:p>
        </p:txBody>
      </p:sp>
      <p:sp>
        <p:nvSpPr>
          <p:cNvPr id="22531" name="Rectangle 3"/>
          <p:cNvSpPr>
            <a:spLocks noGrp="1" noChangeArrowheads="1"/>
          </p:cNvSpPr>
          <p:nvPr>
            <p:ph sz="quarter" idx="1"/>
          </p:nvPr>
        </p:nvSpPr>
        <p:spPr>
          <a:xfrm>
            <a:off x="457200" y="1600200"/>
            <a:ext cx="8229600" cy="5257800"/>
          </a:xfrm>
        </p:spPr>
        <p:txBody>
          <a:bodyPr>
            <a:normAutofit/>
          </a:bodyPr>
          <a:lstStyle/>
          <a:p>
            <a:pPr>
              <a:lnSpc>
                <a:spcPct val="80000"/>
              </a:lnSpc>
            </a:pPr>
            <a:r>
              <a:rPr lang="en-IE" sz="2000" dirty="0" smtClean="0"/>
              <a:t>The Programme for Government has recognised that the needs of businesses are complex and multi-dimensional</a:t>
            </a:r>
          </a:p>
          <a:p>
            <a:pPr lvl="1">
              <a:lnSpc>
                <a:spcPct val="80000"/>
              </a:lnSpc>
            </a:pPr>
            <a:r>
              <a:rPr lang="en-IE" sz="1800" dirty="0" smtClean="0"/>
              <a:t>Structure of economic agencies did not always lend themselves to dealing in a flexible manner to the needs of enterprises and businesses and indeed missed out on key sectors</a:t>
            </a:r>
          </a:p>
          <a:p>
            <a:pPr lvl="1">
              <a:lnSpc>
                <a:spcPct val="80000"/>
              </a:lnSpc>
            </a:pPr>
            <a:r>
              <a:rPr lang="en-IE" sz="1800" dirty="0" smtClean="0"/>
              <a:t>None of the myriad of enterprise agencies currently in existence operate across the entire breadth of the business sector types</a:t>
            </a:r>
          </a:p>
          <a:p>
            <a:pPr lvl="1">
              <a:lnSpc>
                <a:spcPct val="80000"/>
              </a:lnSpc>
            </a:pPr>
            <a:r>
              <a:rPr lang="en-IE" sz="1800" dirty="0" smtClean="0"/>
              <a:t>It identified the need for a one stop shop for the business community</a:t>
            </a:r>
          </a:p>
          <a:p>
            <a:pPr>
              <a:lnSpc>
                <a:spcPct val="80000"/>
              </a:lnSpc>
            </a:pPr>
            <a:r>
              <a:rPr lang="en-IE" sz="2000" dirty="0" smtClean="0"/>
              <a:t>The economic support system up to now has resulted in lost opportunities for collaboration between businesses themselves and between agencies and businesses -  in particular</a:t>
            </a:r>
          </a:p>
          <a:p>
            <a:pPr lvl="1">
              <a:lnSpc>
                <a:spcPct val="80000"/>
              </a:lnSpc>
            </a:pPr>
            <a:r>
              <a:rPr lang="en-IE" sz="1800" dirty="0" smtClean="0"/>
              <a:t>The complex linkages between industries can be missed and the opportunity to feed off firms of different size and type</a:t>
            </a:r>
          </a:p>
          <a:p>
            <a:pPr lvl="1">
              <a:lnSpc>
                <a:spcPct val="80000"/>
              </a:lnSpc>
            </a:pPr>
            <a:r>
              <a:rPr lang="en-IE" sz="1800" dirty="0" smtClean="0"/>
              <a:t>Opportunities lost in terms of developing more “inter-</a:t>
            </a:r>
            <a:r>
              <a:rPr lang="en-IE" sz="1800" dirty="0" err="1" smtClean="0"/>
              <a:t>connectiveness</a:t>
            </a:r>
            <a:r>
              <a:rPr lang="en-IE" sz="1800" dirty="0" smtClean="0"/>
              <a:t>” between sectors</a:t>
            </a:r>
          </a:p>
          <a:p>
            <a:pPr lvl="1">
              <a:lnSpc>
                <a:spcPct val="80000"/>
              </a:lnSpc>
            </a:pPr>
            <a:r>
              <a:rPr lang="en-IE" sz="1800" dirty="0" smtClean="0"/>
              <a:t>Opportunities  lost in context of sub supply options and the opportunities to link up supports between firms of different sizes and different markets</a:t>
            </a:r>
          </a:p>
          <a:p>
            <a:pPr lvl="1">
              <a:lnSpc>
                <a:spcPct val="80000"/>
              </a:lnSpc>
            </a:pPr>
            <a:r>
              <a:rPr lang="en-IE" sz="1800" dirty="0" smtClean="0"/>
              <a:t>Given the positioning of local authorities, it was considered that they were best placed to assist in meeting gaps</a:t>
            </a:r>
          </a:p>
          <a:p>
            <a:pPr>
              <a:lnSpc>
                <a:spcPct val="90000"/>
              </a:lnSpc>
            </a:pP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a:bodyPr>
          <a:lstStyle/>
          <a:p>
            <a:r>
              <a:rPr lang="en-IE" sz="3200" dirty="0" smtClean="0"/>
              <a:t>Examples of LA Supports</a:t>
            </a:r>
            <a:endParaRPr lang="en-US" sz="3200" dirty="0"/>
          </a:p>
        </p:txBody>
      </p:sp>
      <p:sp>
        <p:nvSpPr>
          <p:cNvPr id="29699" name="Rectangle 3"/>
          <p:cNvSpPr>
            <a:spLocks noGrp="1" noChangeArrowheads="1"/>
          </p:cNvSpPr>
          <p:nvPr>
            <p:ph sz="quarter" idx="1"/>
          </p:nvPr>
        </p:nvSpPr>
        <p:spPr>
          <a:xfrm>
            <a:off x="457200" y="1600200"/>
            <a:ext cx="8291513" cy="5257800"/>
          </a:xfrm>
        </p:spPr>
        <p:txBody>
          <a:bodyPr/>
          <a:lstStyle/>
          <a:p>
            <a:pPr>
              <a:lnSpc>
                <a:spcPct val="90000"/>
              </a:lnSpc>
            </a:pPr>
            <a:r>
              <a:rPr lang="en-IE" sz="2400" dirty="0" smtClean="0"/>
              <a:t>The </a:t>
            </a:r>
            <a:r>
              <a:rPr lang="en-IE" sz="2400" dirty="0"/>
              <a:t>next number of slides give a very brief glimpse of some of the wide ranging initiatives that have been </a:t>
            </a:r>
            <a:r>
              <a:rPr lang="en-IE" sz="2400" dirty="0" smtClean="0"/>
              <a:t>or will be undertaken/initiated/facilitated  by Tipperary County Council. </a:t>
            </a:r>
            <a:r>
              <a:rPr lang="en-IE" sz="2400" dirty="0"/>
              <a:t>For ease of reference , slides will be grouped as</a:t>
            </a:r>
          </a:p>
          <a:p>
            <a:pPr lvl="1">
              <a:lnSpc>
                <a:spcPct val="90000"/>
              </a:lnSpc>
            </a:pPr>
            <a:r>
              <a:rPr lang="en-IE" sz="2000" dirty="0" smtClean="0"/>
              <a:t>Policy initiatives</a:t>
            </a:r>
          </a:p>
          <a:p>
            <a:pPr lvl="1">
              <a:lnSpc>
                <a:spcPct val="90000"/>
              </a:lnSpc>
            </a:pPr>
            <a:r>
              <a:rPr lang="en-IE" sz="2000" dirty="0" smtClean="0"/>
              <a:t>Strategic </a:t>
            </a:r>
            <a:r>
              <a:rPr lang="en-IE" sz="2000" dirty="0"/>
              <a:t>initiatives</a:t>
            </a:r>
          </a:p>
          <a:p>
            <a:pPr lvl="1">
              <a:lnSpc>
                <a:spcPct val="90000"/>
              </a:lnSpc>
            </a:pPr>
            <a:r>
              <a:rPr lang="en-IE" sz="2000" dirty="0" smtClean="0"/>
              <a:t>Linkage Initiatives</a:t>
            </a:r>
            <a:endParaRPr lang="en-IE" sz="2000" dirty="0"/>
          </a:p>
          <a:p>
            <a:pPr lvl="1">
              <a:lnSpc>
                <a:spcPct val="90000"/>
              </a:lnSpc>
            </a:pPr>
            <a:r>
              <a:rPr lang="en-IE" sz="2000" dirty="0" smtClean="0"/>
              <a:t>Promotional Initiatives</a:t>
            </a:r>
          </a:p>
          <a:p>
            <a:pPr lvl="1">
              <a:lnSpc>
                <a:spcPct val="90000"/>
              </a:lnSpc>
            </a:pPr>
            <a:r>
              <a:rPr lang="en-IE" sz="2000" dirty="0" smtClean="0"/>
              <a:t>Information Initiatives</a:t>
            </a:r>
            <a:endParaRPr lang="en-IE" sz="2000" dirty="0"/>
          </a:p>
          <a:p>
            <a:pPr lvl="1">
              <a:lnSpc>
                <a:spcPct val="90000"/>
              </a:lnSpc>
            </a:pPr>
            <a:r>
              <a:rPr lang="en-IE" sz="2000" dirty="0" smtClean="0"/>
              <a:t>Other Initiatives</a:t>
            </a:r>
            <a:endParaRPr 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Policy Initiatives</a:t>
            </a:r>
            <a:endParaRPr lang="en-IE" dirty="0"/>
          </a:p>
        </p:txBody>
      </p:sp>
      <p:sp>
        <p:nvSpPr>
          <p:cNvPr id="3" name="Content Placeholder 2"/>
          <p:cNvSpPr>
            <a:spLocks noGrp="1"/>
          </p:cNvSpPr>
          <p:nvPr>
            <p:ph sz="quarter" idx="1"/>
          </p:nvPr>
        </p:nvSpPr>
        <p:spPr/>
        <p:txBody>
          <a:bodyPr>
            <a:normAutofit fontScale="92500" lnSpcReduction="20000"/>
          </a:bodyPr>
          <a:lstStyle/>
          <a:p>
            <a:pPr lvl="1"/>
            <a:r>
              <a:rPr lang="en-IE" sz="2400" dirty="0" smtClean="0"/>
              <a:t>LA is currently reviewing the impact of its policies on economic growth in the new County which includes</a:t>
            </a:r>
          </a:p>
          <a:p>
            <a:pPr lvl="2"/>
            <a:r>
              <a:rPr lang="en-IE" sz="2000" dirty="0" smtClean="0"/>
              <a:t>Reviewing the development contribution scheme  and exploring the options around some form of a partial waiver where economic development is proposed in an area zoned for economic development; </a:t>
            </a:r>
          </a:p>
          <a:p>
            <a:pPr lvl="2"/>
            <a:r>
              <a:rPr lang="en-IE" sz="2000" dirty="0" smtClean="0"/>
              <a:t>development plan – a new all county development plan will be prepared and will give particular attention and focus to supporting  new initiatives to assist small start up enterprises in the county and to sustain existing; </a:t>
            </a:r>
          </a:p>
          <a:p>
            <a:pPr lvl="2"/>
            <a:r>
              <a:rPr lang="en-IE" sz="2000" dirty="0" smtClean="0"/>
              <a:t>Struggling businesses are being actively encouraged to link with  the finance  section and a supportive approach to payment of rates/charges/contributions is being managed for such businesses; </a:t>
            </a:r>
          </a:p>
          <a:p>
            <a:pPr lvl="2"/>
            <a:r>
              <a:rPr lang="en-IE" sz="2000" dirty="0" smtClean="0"/>
              <a:t>linkage provided through planning applications with LEO (business plans); LDC (grants etc) in order to ensure that they are facilitated in as far as this is possible to take up or at least examine the potential for grant aid, training or mentoring support</a:t>
            </a:r>
          </a:p>
          <a:p>
            <a:endParaRPr lang="en-IE"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7467600" cy="868346"/>
          </a:xfrm>
        </p:spPr>
        <p:txBody>
          <a:bodyPr/>
          <a:lstStyle/>
          <a:p>
            <a:pPr algn="ctr"/>
            <a:r>
              <a:rPr lang="en-IE" dirty="0"/>
              <a:t>Strategic Initiatives</a:t>
            </a:r>
            <a:endParaRPr lang="en-US" dirty="0"/>
          </a:p>
        </p:txBody>
      </p:sp>
      <p:sp>
        <p:nvSpPr>
          <p:cNvPr id="30723" name="Rectangle 3"/>
          <p:cNvSpPr>
            <a:spLocks noGrp="1" noChangeArrowheads="1"/>
          </p:cNvSpPr>
          <p:nvPr>
            <p:ph sz="quarter" idx="1"/>
          </p:nvPr>
        </p:nvSpPr>
        <p:spPr>
          <a:xfrm>
            <a:off x="468313" y="1500174"/>
            <a:ext cx="8424862" cy="5168914"/>
          </a:xfrm>
        </p:spPr>
        <p:txBody>
          <a:bodyPr>
            <a:normAutofit/>
          </a:bodyPr>
          <a:lstStyle/>
          <a:p>
            <a:pPr>
              <a:lnSpc>
                <a:spcPct val="80000"/>
              </a:lnSpc>
            </a:pPr>
            <a:r>
              <a:rPr lang="en-IE" sz="2000" dirty="0"/>
              <a:t>LA, in it’s </a:t>
            </a:r>
            <a:r>
              <a:rPr lang="en-IE" sz="2000" dirty="0" smtClean="0"/>
              <a:t>collaboration with other agencies has </a:t>
            </a:r>
            <a:r>
              <a:rPr lang="en-IE" sz="2000" dirty="0"/>
              <a:t>developed a </a:t>
            </a:r>
            <a:r>
              <a:rPr lang="en-IE" sz="2000" dirty="0" smtClean="0"/>
              <a:t>practical </a:t>
            </a:r>
            <a:r>
              <a:rPr lang="en-IE" sz="2000" dirty="0"/>
              <a:t>approach to economic development which is linked in with the needs of  businesses</a:t>
            </a:r>
            <a:r>
              <a:rPr lang="en-IE" sz="2000" dirty="0" smtClean="0"/>
              <a:t>. </a:t>
            </a:r>
            <a:r>
              <a:rPr lang="en-IE" sz="2000" dirty="0"/>
              <a:t>Examples </a:t>
            </a:r>
            <a:r>
              <a:rPr lang="en-IE" sz="2000" dirty="0" smtClean="0"/>
              <a:t>include</a:t>
            </a:r>
          </a:p>
          <a:p>
            <a:pPr lvl="1">
              <a:lnSpc>
                <a:spcPct val="80000"/>
              </a:lnSpc>
            </a:pPr>
            <a:r>
              <a:rPr lang="en-IE" sz="1800" dirty="0" smtClean="0"/>
              <a:t>the collaborative approach to the development of a </a:t>
            </a:r>
            <a:r>
              <a:rPr lang="en-IE" sz="1800" b="1" dirty="0" smtClean="0"/>
              <a:t>Tipperary Science and Technology Campus</a:t>
            </a:r>
            <a:r>
              <a:rPr lang="en-IE" sz="1800" dirty="0" smtClean="0"/>
              <a:t> in Clonmel which is a collaborative effort between STCC; the IDA and LIT Tipperary</a:t>
            </a:r>
          </a:p>
          <a:p>
            <a:pPr lvl="1">
              <a:lnSpc>
                <a:spcPct val="80000"/>
              </a:lnSpc>
            </a:pPr>
            <a:r>
              <a:rPr lang="en-IE" sz="1800" dirty="0" smtClean="0"/>
              <a:t>The Development of Community Enterprise Parks to provide much needed start up incubation space  such as the </a:t>
            </a:r>
            <a:r>
              <a:rPr lang="en-IE" sz="1800" dirty="0" err="1" smtClean="0"/>
              <a:t>Carrigeen</a:t>
            </a:r>
            <a:r>
              <a:rPr lang="en-IE" sz="1800" dirty="0" smtClean="0"/>
              <a:t> Business Park, Clonmel; the </a:t>
            </a:r>
            <a:r>
              <a:rPr lang="en-IE" sz="1800" dirty="0" err="1" smtClean="0"/>
              <a:t>Thurles</a:t>
            </a:r>
            <a:r>
              <a:rPr lang="en-IE" sz="1800" dirty="0" smtClean="0"/>
              <a:t> Enterprise Centre, Drangan Business Park, and </a:t>
            </a:r>
            <a:r>
              <a:rPr lang="en-IE" sz="1800" dirty="0" err="1" smtClean="0"/>
              <a:t>Ballingarry</a:t>
            </a:r>
            <a:r>
              <a:rPr lang="en-IE" sz="1800" dirty="0" smtClean="0"/>
              <a:t> Business park among others (with the assistance of Enterprise Ireland, Chambers of Commerce and local communities)</a:t>
            </a:r>
          </a:p>
          <a:p>
            <a:pPr lvl="1">
              <a:lnSpc>
                <a:spcPct val="80000"/>
              </a:lnSpc>
            </a:pPr>
            <a:r>
              <a:rPr lang="en-IE" sz="1800" dirty="0" smtClean="0"/>
              <a:t>The roll out of Metropolitan Area Networks (broadband infrastructure) in the towns of Clonmel, Tipperary, </a:t>
            </a:r>
            <a:r>
              <a:rPr lang="en-IE" sz="1800" dirty="0"/>
              <a:t>C</a:t>
            </a:r>
            <a:r>
              <a:rPr lang="en-IE" sz="1800" dirty="0" smtClean="0"/>
              <a:t>arrick on </a:t>
            </a:r>
            <a:r>
              <a:rPr lang="en-IE" sz="1800" dirty="0" err="1" smtClean="0"/>
              <a:t>Suir</a:t>
            </a:r>
            <a:r>
              <a:rPr lang="en-IE" sz="1800" dirty="0" smtClean="0"/>
              <a:t>, Cahir Cashel and currently being rolled out in Nenagh, </a:t>
            </a:r>
            <a:r>
              <a:rPr lang="en-IE" sz="1800" dirty="0" err="1" smtClean="0"/>
              <a:t>Roscrea</a:t>
            </a:r>
            <a:r>
              <a:rPr lang="en-IE" sz="1800" dirty="0" smtClean="0"/>
              <a:t>, </a:t>
            </a:r>
            <a:r>
              <a:rPr lang="en-IE" sz="1800" dirty="0" err="1" smtClean="0"/>
              <a:t>Templemore</a:t>
            </a:r>
            <a:r>
              <a:rPr lang="en-IE" sz="1800" dirty="0" smtClean="0"/>
              <a:t> and </a:t>
            </a:r>
            <a:r>
              <a:rPr lang="en-IE" sz="1800" dirty="0" err="1" smtClean="0"/>
              <a:t>Thurles</a:t>
            </a:r>
            <a:endParaRPr lang="en-IE" sz="1800" dirty="0" smtClean="0"/>
          </a:p>
          <a:p>
            <a:pPr lvl="1">
              <a:lnSpc>
                <a:spcPct val="80000"/>
              </a:lnSpc>
              <a:buNone/>
            </a:pPr>
            <a:endParaRPr lang="en-IE" sz="1800" dirty="0" smtClean="0"/>
          </a:p>
          <a:p>
            <a:pPr>
              <a:lnSpc>
                <a:spcPct val="80000"/>
              </a:lnSpc>
            </a:pPr>
            <a:r>
              <a:rPr lang="en-IE" sz="2000" dirty="0" smtClean="0"/>
              <a:t>Tipperary County Council will continue to identify opportunities and work up solutions to deliver important economic infrastructure where it is required for business to grow</a:t>
            </a:r>
            <a:endParaRPr lang="en-IE"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338</TotalTime>
  <Words>1816</Words>
  <Application>Microsoft Office PowerPoint</Application>
  <PresentationFormat>On-screen Show (4:3)</PresentationFormat>
  <Paragraphs>104</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Oriel</vt:lpstr>
      <vt:lpstr>Slide 1</vt:lpstr>
      <vt:lpstr>Slide 2</vt:lpstr>
      <vt:lpstr>The Role of Local Authorities in Economic Development and Job Creation</vt:lpstr>
      <vt:lpstr>The Role of Local Authorities in Economic Development and Job Creation</vt:lpstr>
      <vt:lpstr>Additional Areas – Structural Change</vt:lpstr>
      <vt:lpstr>Why the Structural Changes?</vt:lpstr>
      <vt:lpstr>Examples of LA Supports</vt:lpstr>
      <vt:lpstr>Policy Initiatives</vt:lpstr>
      <vt:lpstr>Strategic Initiatives</vt:lpstr>
      <vt:lpstr>Linkage Initiatives</vt:lpstr>
      <vt:lpstr>Promotional Initiatives</vt:lpstr>
      <vt:lpstr>Information Initiatives</vt:lpstr>
      <vt:lpstr>Other Initiatives</vt:lpstr>
      <vt:lpstr>Conclusion</vt:lpstr>
      <vt:lpstr>Conclusion</vt:lpstr>
      <vt:lpstr>Slide 16</vt:lpstr>
    </vt:vector>
  </TitlesOfParts>
  <Company>South Tipperary County Council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Sinead Carr</dc:creator>
  <cp:lastModifiedBy>geraldine.manning</cp:lastModifiedBy>
  <cp:revision>34</cp:revision>
  <dcterms:created xsi:type="dcterms:W3CDTF">2014-09-09T10:25:28Z</dcterms:created>
  <dcterms:modified xsi:type="dcterms:W3CDTF">2014-09-09T16:10:52Z</dcterms:modified>
</cp:coreProperties>
</file>